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827213" y="1546225"/>
            <a:ext cx="5400675" cy="1827213"/>
          </a:xfrm>
        </p:spPr>
        <p:txBody>
          <a:bodyPr tIns="0" bIns="0"/>
          <a:lstStyle>
            <a:lvl1pPr algn="r">
              <a:lnSpc>
                <a:spcPct val="95000"/>
              </a:lnSpc>
              <a:defRPr sz="3600" b="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0618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92288" y="4057650"/>
            <a:ext cx="5434012" cy="512763"/>
          </a:xfrm>
        </p:spPr>
        <p:txBody>
          <a:bodyPr/>
          <a:lstStyle>
            <a:lvl1pPr marL="0" indent="0" algn="r">
              <a:lnSpc>
                <a:spcPct val="85000"/>
              </a:lnSpc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096249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355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8241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5975" y="1643063"/>
            <a:ext cx="3883025" cy="429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1400" y="1643063"/>
            <a:ext cx="3883025" cy="429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692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384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4189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18265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36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49359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68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2713"/>
            <a:ext cx="2105025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7025" y="112713"/>
            <a:ext cx="6162675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7746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15483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64820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27025" y="112713"/>
            <a:ext cx="8420100" cy="58229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7025" y="112713"/>
            <a:ext cx="8420100" cy="5822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250D94-BD25-4488-9110-7BD1B013C9B2}" type="datetime1">
              <a:rPr lang="en-US" smtClean="0">
                <a:solidFill>
                  <a:srgbClr val="4D4D4D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9/9/2014</a:t>
            </a:fld>
            <a:endParaRPr lang="tr-TR" dirty="0">
              <a:solidFill>
                <a:srgbClr val="4D4D4D"/>
              </a:solidFill>
              <a:cs typeface="Arial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4D4D4D"/>
              </a:solidFill>
              <a:cs typeface="Arial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7800" y="6515100"/>
            <a:ext cx="2133600" cy="4222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>
                <a:solidFill>
                  <a:srgbClr val="4D4D4D"/>
                </a:solidFill>
                <a:cs typeface="Arial" charset="0"/>
              </a:rPr>
              <a:t>Turkey, 30.11.2012 </a:t>
            </a:r>
          </a:p>
        </p:txBody>
      </p:sp>
    </p:spTree>
    <p:extLst>
      <p:ext uri="{BB962C8B-B14F-4D97-AF65-F5344CB8AC3E}">
        <p14:creationId xmlns:p14="http://schemas.microsoft.com/office/powerpoint/2010/main" val="125648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09/09/2014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09/09/2014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7025" y="112713"/>
            <a:ext cx="84201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1" smtClean="0"/>
              <a:t>Cliquez et modifiez le titre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5975" y="1643063"/>
            <a:ext cx="7918450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1" smtClean="0"/>
              <a:t>Cliquez pour modifier les styles du texte du masque</a:t>
            </a:r>
          </a:p>
          <a:p>
            <a:pPr lvl="1"/>
            <a:r>
              <a:rPr lang="tr-TR" noProof="1" smtClean="0"/>
              <a:t>Deuxième niveau</a:t>
            </a:r>
          </a:p>
          <a:p>
            <a:pPr lvl="2"/>
            <a:r>
              <a:rPr lang="tr-TR" noProof="1" smtClean="0"/>
              <a:t>Troisième niveau</a:t>
            </a:r>
          </a:p>
          <a:p>
            <a:pPr lvl="3"/>
            <a:r>
              <a:rPr lang="tr-TR" noProof="1" smtClean="0"/>
              <a:t>Quatrième niveau</a:t>
            </a:r>
          </a:p>
          <a:p>
            <a:pPr lvl="4"/>
            <a:r>
              <a:rPr lang="tr-TR" noProof="1" smtClean="0"/>
              <a:t>Cinquième niveau</a:t>
            </a:r>
          </a:p>
        </p:txBody>
      </p:sp>
      <p:sp>
        <p:nvSpPr>
          <p:cNvPr id="305157" name="Rectangle 5"/>
          <p:cNvSpPr>
            <a:spLocks noChangeArrowheads="1"/>
          </p:cNvSpPr>
          <p:nvPr/>
        </p:nvSpPr>
        <p:spPr bwMode="auto">
          <a:xfrm>
            <a:off x="8555038" y="6297613"/>
            <a:ext cx="219075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3DE1417D-7DE8-49C5-A3F6-8B95E598A1CC}" type="slidenum">
              <a:rPr sz="800" noProof="1">
                <a:solidFill>
                  <a:srgbClr val="4D4D4D"/>
                </a:solidFill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sz="800" noProof="1">
              <a:solidFill>
                <a:srgbClr val="4D4D4D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14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1600">
          <a:solidFill>
            <a:schemeClr val="accent1"/>
          </a:solidFill>
          <a:latin typeface="+mn-lt"/>
          <a:ea typeface="+mn-ea"/>
          <a:cs typeface="+mn-cs"/>
        </a:defRPr>
      </a:lvl1pPr>
      <a:lvl2pPr marL="533400" indent="-17938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892175" indent="-179388" algn="l" rtl="0" eaLnBrk="0" fontAlgn="base" hangingPunct="0">
        <a:spcBef>
          <a:spcPct val="20000"/>
        </a:spcBef>
        <a:spcAft>
          <a:spcPct val="0"/>
        </a:spcAft>
        <a:buClr>
          <a:srgbClr val="4ABEDC"/>
        </a:buClr>
        <a:buSzPct val="80000"/>
        <a:buFont typeface="Arial" charset="0"/>
        <a:buChar char="►"/>
        <a:defRPr sz="1400">
          <a:solidFill>
            <a:schemeClr val="bg2"/>
          </a:solidFill>
          <a:latin typeface="+mn-lt"/>
        </a:defRPr>
      </a:lvl3pPr>
      <a:lvl4pPr marL="1246188" indent="-174625" algn="l" rtl="0" eaLnBrk="0" fontAlgn="base" hangingPunct="0">
        <a:spcBef>
          <a:spcPct val="20000"/>
        </a:spcBef>
        <a:spcAft>
          <a:spcPct val="0"/>
        </a:spcAft>
        <a:buClr>
          <a:srgbClr val="684587"/>
        </a:buClr>
        <a:buFont typeface="Arial" charset="0"/>
        <a:buChar char="–"/>
        <a:defRPr sz="1200">
          <a:solidFill>
            <a:schemeClr val="bg2"/>
          </a:solidFill>
          <a:latin typeface="+mn-lt"/>
        </a:defRPr>
      </a:lvl4pPr>
      <a:lvl5pPr marL="1611313" indent="-1857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>
          <a:solidFill>
            <a:schemeClr val="bg2"/>
          </a:solidFill>
          <a:latin typeface="+mn-lt"/>
        </a:defRPr>
      </a:lvl5pPr>
      <a:lvl6pPr marL="2068513" indent="-185738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200">
          <a:solidFill>
            <a:schemeClr val="bg2"/>
          </a:solidFill>
          <a:latin typeface="+mn-lt"/>
        </a:defRPr>
      </a:lvl6pPr>
      <a:lvl7pPr marL="2525713" indent="-185738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200">
          <a:solidFill>
            <a:schemeClr val="bg2"/>
          </a:solidFill>
          <a:latin typeface="+mn-lt"/>
        </a:defRPr>
      </a:lvl7pPr>
      <a:lvl8pPr marL="2982913" indent="-185738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200">
          <a:solidFill>
            <a:schemeClr val="bg2"/>
          </a:solidFill>
          <a:latin typeface="+mn-lt"/>
        </a:defRPr>
      </a:lvl8pPr>
      <a:lvl9pPr marL="3440113" indent="-185738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200">
          <a:solidFill>
            <a:schemeClr val="bg2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1.xls"/><Relationship Id="rId4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21"/>
          <p:cNvSpPr>
            <a:spLocks noChangeArrowheads="1"/>
          </p:cNvSpPr>
          <p:nvPr/>
        </p:nvSpPr>
        <p:spPr bwMode="auto">
          <a:xfrm>
            <a:off x="327026" y="1857375"/>
            <a:ext cx="8420100" cy="2771775"/>
          </a:xfrm>
          <a:prstGeom prst="roundRect">
            <a:avLst>
              <a:gd name="adj" fmla="val 7956"/>
            </a:avLst>
          </a:prstGeom>
          <a:solidFill>
            <a:sysClr val="window" lastClr="FFFFFF">
              <a:lumMod val="95000"/>
            </a:sysClr>
          </a:solidFill>
          <a:ln w="12700">
            <a:solidFill>
              <a:sysClr val="window" lastClr="FFFFFF">
                <a:lumMod val="50000"/>
              </a:sys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Aft>
                <a:spcPts val="600"/>
              </a:spcAft>
              <a:defRPr/>
            </a:pPr>
            <a:endParaRPr lang="en-US" sz="1100" b="1" kern="0" dirty="0">
              <a:solidFill>
                <a:srgbClr val="000000"/>
              </a:solidFill>
              <a:latin typeface="Corbel" pitchFamily="34" charset="0"/>
              <a:cs typeface="Arial" charset="0"/>
            </a:endParaRPr>
          </a:p>
        </p:txBody>
      </p:sp>
      <p:graphicFrame>
        <p:nvGraphicFramePr>
          <p:cNvPr id="3379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031767"/>
              </p:ext>
            </p:extLst>
          </p:nvPr>
        </p:nvGraphicFramePr>
        <p:xfrm>
          <a:off x="495300" y="1971675"/>
          <a:ext cx="7932738" cy="264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5" imgW="11058457" imgH="2790915" progId="Excel.Sheet.8">
                  <p:embed/>
                </p:oleObj>
              </mc:Choice>
              <mc:Fallback>
                <p:oleObj name="Worksheet" r:id="rId5" imgW="11058457" imgH="279091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1971675"/>
                        <a:ext cx="7932738" cy="2640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3"/>
          <p:cNvSpPr txBox="1">
            <a:spLocks noChangeArrowheads="1"/>
          </p:cNvSpPr>
          <p:nvPr/>
        </p:nvSpPr>
        <p:spPr bwMode="auto">
          <a:xfrm>
            <a:off x="2978150" y="1208088"/>
            <a:ext cx="2719388" cy="554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algn="ctr" eaLnBrk="1" fontAlgn="base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>
                <a:srgbClr val="BED15E"/>
              </a:buClr>
              <a:buSzPct val="85000"/>
            </a:pPr>
            <a:r>
              <a:rPr lang="tr-TR" sz="1600" b="1" dirty="0" smtClean="0">
                <a:solidFill>
                  <a:srgbClr val="8C69A1"/>
                </a:solidFill>
                <a:latin typeface="Calibri" pitchFamily="34" charset="0"/>
                <a:cs typeface="Arial" charset="0"/>
              </a:rPr>
              <a:t>Market Share</a:t>
            </a:r>
            <a:r>
              <a:rPr lang="tr-TR" sz="1600" b="1" dirty="0" smtClean="0">
                <a:solidFill>
                  <a:srgbClr val="8C69A1"/>
                </a:solidFill>
                <a:latin typeface="Calibri" pitchFamily="34" charset="0"/>
                <a:cs typeface="Arial" charset="0"/>
              </a:rPr>
              <a:t> in </a:t>
            </a:r>
            <a:r>
              <a:rPr lang="tr-TR" sz="1600" b="1" dirty="0" smtClean="0">
                <a:solidFill>
                  <a:srgbClr val="8C69A1"/>
                </a:solidFill>
                <a:latin typeface="Calibri" pitchFamily="34" charset="0"/>
                <a:cs typeface="Arial" charset="0"/>
              </a:rPr>
              <a:t>IT &amp; OE</a:t>
            </a:r>
            <a:r>
              <a:rPr lang="en-US" sz="1600" b="1" dirty="0">
                <a:solidFill>
                  <a:srgbClr val="8C69A1"/>
                </a:solidFill>
                <a:latin typeface="Calibri" pitchFamily="34" charset="0"/>
                <a:cs typeface="Arial" charset="0"/>
              </a:rPr>
              <a:t/>
            </a:r>
            <a:br>
              <a:rPr lang="en-US" sz="1600" b="1" dirty="0">
                <a:solidFill>
                  <a:srgbClr val="8C69A1"/>
                </a:solidFill>
                <a:latin typeface="Calibri" pitchFamily="34" charset="0"/>
                <a:cs typeface="Arial" charset="0"/>
              </a:rPr>
            </a:br>
            <a:r>
              <a:rPr lang="en-US" sz="1600" b="1" dirty="0">
                <a:solidFill>
                  <a:srgbClr val="8C69A1"/>
                </a:solidFill>
                <a:latin typeface="Calibri" pitchFamily="34" charset="0"/>
                <a:cs typeface="Arial" charset="0"/>
              </a:rPr>
              <a:t>(%) </a:t>
            </a:r>
            <a:r>
              <a:rPr lang="tr-TR" sz="1600" b="1" dirty="0" smtClean="0">
                <a:solidFill>
                  <a:srgbClr val="8C69A1"/>
                </a:solidFill>
                <a:latin typeface="Calibri" pitchFamily="34" charset="0"/>
                <a:cs typeface="Arial" charset="0"/>
              </a:rPr>
              <a:t>as of 2014 Q2</a:t>
            </a:r>
            <a:endParaRPr lang="en-US" sz="1600" b="1" dirty="0">
              <a:solidFill>
                <a:srgbClr val="8C69A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27025" y="5845560"/>
            <a:ext cx="3276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sz="900" b="1" dirty="0">
                <a:solidFill>
                  <a:srgbClr val="339966"/>
                </a:solidFill>
              </a:rPr>
              <a:t>Source: </a:t>
            </a:r>
            <a:r>
              <a:rPr lang="tr-TR" sz="900" b="1" dirty="0" smtClean="0">
                <a:solidFill>
                  <a:srgbClr val="339966"/>
                </a:solidFill>
              </a:rPr>
              <a:t>FİDER, Financial Association</a:t>
            </a:r>
            <a:endParaRPr lang="tr-TR" sz="900" b="1" dirty="0">
              <a:solidFill>
                <a:srgbClr val="339966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327025" y="173038"/>
            <a:ext cx="84201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tr-TR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BNPP LS TR Position</a:t>
            </a:r>
            <a:r>
              <a:rPr lang="tr-TR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in </a:t>
            </a:r>
            <a:r>
              <a:rPr lang="tr-TR" sz="20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IT &amp; OFFICE EQUIPMENT</a:t>
            </a:r>
            <a:endParaRPr lang="tr-TR" sz="20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>
              <a:defRPr/>
            </a:pPr>
            <a:r>
              <a:rPr lang="tr-TR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Leasing Market   </a:t>
            </a:r>
            <a:r>
              <a:rPr lang="tr-TR" sz="2000" b="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2014 Q2 </a:t>
            </a:r>
            <a:endParaRPr lang="en-US" sz="2000" b="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21" name="Rectangle 43"/>
          <p:cNvSpPr>
            <a:spLocks noChangeArrowheads="1"/>
          </p:cNvSpPr>
          <p:nvPr/>
        </p:nvSpPr>
        <p:spPr bwMode="auto">
          <a:xfrm>
            <a:off x="468312" y="4851976"/>
            <a:ext cx="2532063" cy="612775"/>
          </a:xfrm>
          <a:prstGeom prst="wedgeRectCallout">
            <a:avLst>
              <a:gd name="adj1" fmla="val -4012"/>
              <a:gd name="adj2" fmla="val -103998"/>
            </a:avLst>
          </a:prstGeom>
          <a:solidFill>
            <a:srgbClr val="366092"/>
          </a:solidFill>
          <a:ln w="9525" algn="ctr">
            <a:solidFill>
              <a:srgbClr val="E2E2E2"/>
            </a:solidFill>
            <a:round/>
            <a:headEnd/>
            <a:tailEnd/>
          </a:ln>
        </p:spPr>
        <p:txBody>
          <a:bodyPr lIns="72000" tIns="46800" rIns="72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i="1" dirty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BNP Paribas Leasing  is the </a:t>
            </a:r>
            <a:r>
              <a:rPr lang="tr-TR" sz="1400" b="1" i="1" dirty="0" smtClean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 2nd </a:t>
            </a:r>
            <a:r>
              <a:rPr lang="en-US" sz="1400" b="1" i="1" dirty="0" smtClean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largest </a:t>
            </a:r>
            <a:r>
              <a:rPr lang="en-US" sz="1400" b="1" i="1" dirty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player in the </a:t>
            </a:r>
            <a:r>
              <a:rPr lang="tr-TR" sz="1400" b="1" i="1" dirty="0" smtClean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IT &amp; OE</a:t>
            </a:r>
            <a:r>
              <a:rPr lang="en-US" sz="1400" b="1" i="1" dirty="0" smtClean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 </a:t>
            </a:r>
            <a:r>
              <a:rPr lang="en-US" sz="1400" b="1" i="1" dirty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leasing market</a:t>
            </a:r>
          </a:p>
        </p:txBody>
      </p:sp>
      <p:sp>
        <p:nvSpPr>
          <p:cNvPr id="22" name="Rectangle 43"/>
          <p:cNvSpPr>
            <a:spLocks noChangeArrowheads="1"/>
          </p:cNvSpPr>
          <p:nvPr/>
        </p:nvSpPr>
        <p:spPr bwMode="auto">
          <a:xfrm>
            <a:off x="5220072" y="4851976"/>
            <a:ext cx="3390900" cy="612775"/>
          </a:xfrm>
          <a:prstGeom prst="wedgeRectCallout">
            <a:avLst>
              <a:gd name="adj1" fmla="val -28170"/>
              <a:gd name="adj2" fmla="val -82236"/>
            </a:avLst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rgbClr val="E2E2E2"/>
            </a:solidFill>
            <a:round/>
            <a:headEnd/>
            <a:tailEnd/>
          </a:ln>
        </p:spPr>
        <p:txBody>
          <a:bodyPr lIns="72000" tIns="46800" rIns="72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i="1" dirty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EUR </a:t>
            </a:r>
            <a:r>
              <a:rPr lang="tr-TR" sz="1400" b="1" i="1" dirty="0" smtClean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39,2</a:t>
            </a:r>
            <a:r>
              <a:rPr lang="en-US" sz="1400" b="1" i="1" dirty="0" smtClean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mio</a:t>
            </a:r>
            <a:r>
              <a:rPr lang="tr-TR" sz="1400" b="1" i="1" dirty="0" smtClean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  EUR </a:t>
            </a:r>
            <a:r>
              <a:rPr lang="tr-TR" sz="1400" b="1" i="1" dirty="0" smtClean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IT &amp; OE</a:t>
            </a:r>
            <a:r>
              <a:rPr lang="en-US" sz="1400" b="1" i="1" dirty="0" smtClean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 </a:t>
            </a:r>
            <a:r>
              <a:rPr lang="tr-TR" sz="1400" b="1" i="1" dirty="0" smtClean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NBV </a:t>
            </a:r>
            <a:r>
              <a:rPr lang="en-US" sz="1400" b="1" i="1" dirty="0" smtClean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is </a:t>
            </a:r>
            <a:r>
              <a:rPr lang="en-US" sz="1400" b="1" i="1" dirty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generated in </a:t>
            </a:r>
            <a:r>
              <a:rPr lang="en-US" sz="1400" b="1" i="1" dirty="0" smtClean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201</a:t>
            </a:r>
            <a:r>
              <a:rPr lang="tr-TR" sz="1400" b="1" i="1" dirty="0" smtClean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4</a:t>
            </a:r>
            <a:r>
              <a:rPr lang="en-US" sz="1400" b="1" i="1" dirty="0" smtClean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 </a:t>
            </a:r>
            <a:r>
              <a:rPr lang="en-US" sz="1400" b="1" i="1" dirty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as </a:t>
            </a:r>
            <a:r>
              <a:rPr lang="en-US" sz="1400" b="1" i="1" dirty="0" smtClean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of Q</a:t>
            </a:r>
            <a:r>
              <a:rPr lang="tr-TR" sz="1400" b="1" i="1" dirty="0" smtClean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2</a:t>
            </a:r>
            <a:r>
              <a:rPr lang="en-US" sz="1400" b="1" i="1" dirty="0" smtClean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 </a:t>
            </a:r>
            <a:r>
              <a:rPr lang="en-US" sz="1400" b="1" i="1" dirty="0">
                <a:solidFill>
                  <a:prstClr val="white"/>
                </a:solidFill>
                <a:latin typeface="Corbel" pitchFamily="34" charset="0"/>
                <a:cs typeface="Arial" pitchFamily="34" charset="0"/>
              </a:rPr>
              <a:t>in Leasing Market.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64129" y="2574925"/>
            <a:ext cx="838200" cy="1934195"/>
          </a:xfrm>
          <a:prstGeom prst="rect">
            <a:avLst/>
          </a:prstGeom>
          <a:noFill/>
          <a:ln w="19050" cap="flat" cmpd="sng" algn="ctr">
            <a:solidFill>
              <a:srgbClr val="00916D"/>
            </a:solidFill>
            <a:prstDash val="sysDot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800" kern="0">
              <a:solidFill>
                <a:prstClr val="white"/>
              </a:solidFill>
            </a:endParaRPr>
          </a:p>
        </p:txBody>
      </p:sp>
      <p:sp>
        <p:nvSpPr>
          <p:cNvPr id="17" name="Rectangle 16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58075" y="2282825"/>
            <a:ext cx="4159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0162" tIns="0" rIns="30162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400" b="1" kern="0" dirty="0">
                <a:solidFill>
                  <a:srgbClr val="000000"/>
                </a:solidFill>
                <a:latin typeface="Arial"/>
              </a:rPr>
              <a:t>S</a:t>
            </a:r>
            <a:r>
              <a:rPr lang="tr-TR" sz="1400" b="1" kern="0" dirty="0" smtClean="0">
                <a:solidFill>
                  <a:srgbClr val="000000"/>
                </a:solidFill>
                <a:latin typeface="Arial"/>
              </a:rPr>
              <a:t>tate</a:t>
            </a:r>
            <a:endParaRPr lang="it-IT" sz="1400" b="1" kern="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50 Dikdörtgen"/>
          <p:cNvSpPr/>
          <p:nvPr/>
        </p:nvSpPr>
        <p:spPr bwMode="auto">
          <a:xfrm>
            <a:off x="7321549" y="2351994"/>
            <a:ext cx="129266" cy="129600"/>
          </a:xfrm>
          <a:prstGeom prst="rect">
            <a:avLst/>
          </a:prstGeom>
          <a:solidFill>
            <a:srgbClr val="FF9933"/>
          </a:solidFill>
          <a:ln w="1587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38100" h="38100"/>
          </a:sp3d>
        </p:spPr>
        <p:txBody>
          <a:bodyPr wrap="none" anchor="ctr"/>
          <a:lstStyle/>
          <a:p>
            <a:pPr algn="ctr">
              <a:defRPr/>
            </a:pPr>
            <a:endParaRPr lang="tr-TR" sz="2000" b="1" kern="0">
              <a:solidFill>
                <a:prstClr val="white"/>
              </a:solidFill>
            </a:endParaRPr>
          </a:p>
        </p:txBody>
      </p:sp>
      <p:sp>
        <p:nvSpPr>
          <p:cNvPr id="24" name="Rectangle 16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458075" y="2574925"/>
            <a:ext cx="5508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0162" tIns="0" rIns="30162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400" b="1" kern="0" dirty="0" smtClean="0">
                <a:solidFill>
                  <a:srgbClr val="000000"/>
                </a:solidFill>
                <a:latin typeface="Arial"/>
              </a:rPr>
              <a:t>Private</a:t>
            </a:r>
            <a:endParaRPr lang="it-IT" sz="1400" b="1" kern="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50 Dikdörtgen"/>
          <p:cNvSpPr/>
          <p:nvPr/>
        </p:nvSpPr>
        <p:spPr bwMode="auto">
          <a:xfrm>
            <a:off x="7321549" y="2643849"/>
            <a:ext cx="129266" cy="129600"/>
          </a:xfrm>
          <a:prstGeom prst="rect">
            <a:avLst/>
          </a:prstGeom>
          <a:solidFill>
            <a:srgbClr val="606060"/>
          </a:solidFill>
          <a:ln w="1587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38100" h="38100"/>
          </a:sp3d>
        </p:spPr>
        <p:txBody>
          <a:bodyPr wrap="none" anchor="ctr"/>
          <a:lstStyle/>
          <a:p>
            <a:pPr algn="ctr">
              <a:defRPr/>
            </a:pPr>
            <a:endParaRPr lang="tr-TR" sz="2000" b="1" ker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31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qM8KM1.PkCJLj7tFGNW7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qM8KM1.PkCJLj7tFGNW7A"/>
</p:tagLst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2Lignes">
  <a:themeElements>
    <a:clrScheme name="2Lignes 16">
      <a:dk1>
        <a:srgbClr val="4D4D4D"/>
      </a:dk1>
      <a:lt1>
        <a:srgbClr val="FFFFFF"/>
      </a:lt1>
      <a:dk2>
        <a:srgbClr val="000000"/>
      </a:dk2>
      <a:lt2>
        <a:srgbClr val="737373"/>
      </a:lt2>
      <a:accent1>
        <a:srgbClr val="E2007A"/>
      </a:accent1>
      <a:accent2>
        <a:srgbClr val="562F7D"/>
      </a:accent2>
      <a:accent3>
        <a:srgbClr val="FFFFFF"/>
      </a:accent3>
      <a:accent4>
        <a:srgbClr val="404040"/>
      </a:accent4>
      <a:accent5>
        <a:srgbClr val="EEAABE"/>
      </a:accent5>
      <a:accent6>
        <a:srgbClr val="4D2A71"/>
      </a:accent6>
      <a:hlink>
        <a:srgbClr val="768E3F"/>
      </a:hlink>
      <a:folHlink>
        <a:srgbClr val="BCD15E"/>
      </a:folHlink>
    </a:clrScheme>
    <a:fontScheme name="2Lign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Lign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Lign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Lign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Lign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Lign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Lign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Lign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Lign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Lign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Lign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Lign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Lign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Lignes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F73CB"/>
        </a:accent1>
        <a:accent2>
          <a:srgbClr val="562F7D"/>
        </a:accent2>
        <a:accent3>
          <a:srgbClr val="FFFFFF"/>
        </a:accent3>
        <a:accent4>
          <a:srgbClr val="000000"/>
        </a:accent4>
        <a:accent5>
          <a:srgbClr val="CDBCE2"/>
        </a:accent5>
        <a:accent6>
          <a:srgbClr val="4D2A71"/>
        </a:accent6>
        <a:hlink>
          <a:srgbClr val="768E3F"/>
        </a:hlink>
        <a:folHlink>
          <a:srgbClr val="AECD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Lignes 14">
        <a:dk1>
          <a:srgbClr val="3E3E40"/>
        </a:dk1>
        <a:lt1>
          <a:srgbClr val="FFFFFF"/>
        </a:lt1>
        <a:dk2>
          <a:srgbClr val="000000"/>
        </a:dk2>
        <a:lt2>
          <a:srgbClr val="808080"/>
        </a:lt2>
        <a:accent1>
          <a:srgbClr val="E2007A"/>
        </a:accent1>
        <a:accent2>
          <a:srgbClr val="562F7D"/>
        </a:accent2>
        <a:accent3>
          <a:srgbClr val="FFFFFF"/>
        </a:accent3>
        <a:accent4>
          <a:srgbClr val="343435"/>
        </a:accent4>
        <a:accent5>
          <a:srgbClr val="EEAABE"/>
        </a:accent5>
        <a:accent6>
          <a:srgbClr val="4D2A71"/>
        </a:accent6>
        <a:hlink>
          <a:srgbClr val="768E3F"/>
        </a:hlink>
        <a:folHlink>
          <a:srgbClr val="AECD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Lignes 15">
        <a:dk1>
          <a:srgbClr val="4D4D4D"/>
        </a:dk1>
        <a:lt1>
          <a:srgbClr val="FFFFFF"/>
        </a:lt1>
        <a:dk2>
          <a:srgbClr val="000000"/>
        </a:dk2>
        <a:lt2>
          <a:srgbClr val="808080"/>
        </a:lt2>
        <a:accent1>
          <a:srgbClr val="E2007A"/>
        </a:accent1>
        <a:accent2>
          <a:srgbClr val="562F7D"/>
        </a:accent2>
        <a:accent3>
          <a:srgbClr val="FFFFFF"/>
        </a:accent3>
        <a:accent4>
          <a:srgbClr val="404040"/>
        </a:accent4>
        <a:accent5>
          <a:srgbClr val="EEAABE"/>
        </a:accent5>
        <a:accent6>
          <a:srgbClr val="4D2A71"/>
        </a:accent6>
        <a:hlink>
          <a:srgbClr val="768E3F"/>
        </a:hlink>
        <a:folHlink>
          <a:srgbClr val="BCD1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Lignes 16">
        <a:dk1>
          <a:srgbClr val="4D4D4D"/>
        </a:dk1>
        <a:lt1>
          <a:srgbClr val="FFFFFF"/>
        </a:lt1>
        <a:dk2>
          <a:srgbClr val="000000"/>
        </a:dk2>
        <a:lt2>
          <a:srgbClr val="737373"/>
        </a:lt2>
        <a:accent1>
          <a:srgbClr val="E2007A"/>
        </a:accent1>
        <a:accent2>
          <a:srgbClr val="562F7D"/>
        </a:accent2>
        <a:accent3>
          <a:srgbClr val="FFFFFF"/>
        </a:accent3>
        <a:accent4>
          <a:srgbClr val="404040"/>
        </a:accent4>
        <a:accent5>
          <a:srgbClr val="EEAABE"/>
        </a:accent5>
        <a:accent6>
          <a:srgbClr val="4D2A71"/>
        </a:accent6>
        <a:hlink>
          <a:srgbClr val="768E3F"/>
        </a:hlink>
        <a:folHlink>
          <a:srgbClr val="BCD15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Thème Office</vt:lpstr>
      <vt:lpstr>5_2Lignes</vt:lpstr>
      <vt:lpstr>Microsoft Excel 97-2003 Worksheet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SEBNEM DENIZ TANIS - Leasing - Satis ve Is Gelistirme Yoneticisi</dc:creator>
  <cp:lastModifiedBy>P24208</cp:lastModifiedBy>
  <cp:revision>3</cp:revision>
  <dcterms:created xsi:type="dcterms:W3CDTF">2014-09-09T07:51:16Z</dcterms:created>
  <dcterms:modified xsi:type="dcterms:W3CDTF">2014-09-09T08:00:44Z</dcterms:modified>
</cp:coreProperties>
</file>